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6" r:id="rId6"/>
    <p:sldId id="274" r:id="rId7"/>
    <p:sldId id="273" r:id="rId8"/>
    <p:sldId id="267" r:id="rId9"/>
    <p:sldId id="263" r:id="rId10"/>
    <p:sldId id="264" r:id="rId11"/>
    <p:sldId id="268" r:id="rId12"/>
    <p:sldId id="270" r:id="rId13"/>
    <p:sldId id="269" r:id="rId14"/>
    <p:sldId id="271" r:id="rId15"/>
    <p:sldId id="265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12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11-02-26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11-02-26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11-02-26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11-02-26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11-02-26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11-02-26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11-02-26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11-02-26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11-02-26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11-02-26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11-02-26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11-02-26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robinhalbert/Documents/Presenter%20graphics/figure_highlight_something_800_clr.png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gif"/><Relationship Id="rId3" Type="http://schemas.openxmlformats.org/officeDocument/2006/relationships/image" Target="file://localhost/Users/robinhalbert/Documents/Presenter%20graphics/comparing%20big_jars_PA_500_clr.gi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4" Type="http://schemas.openxmlformats.org/officeDocument/2006/relationships/slide" Target="slide14.xml"/><Relationship Id="rId5" Type="http://schemas.openxmlformats.org/officeDocument/2006/relationships/image" Target="../media/image12.png"/><Relationship Id="rId6" Type="http://schemas.openxmlformats.org/officeDocument/2006/relationships/image" Target="file://localhost/Users/robinhalbert/Documents/Presenter%20graphics/idea%20smart_stick_idea_pc_400_clr.png" TargetMode="External"/><Relationship Id="rId1" Type="http://schemas.openxmlformats.org/officeDocument/2006/relationships/slideLayout" Target="../slideLayouts/slideLayout2.xml"/><Relationship Id="rId2" Type="http://schemas.openxmlformats.org/officeDocument/2006/relationships/slide" Target="slide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3.png"/><Relationship Id="rId5" Type="http://schemas.openxmlformats.org/officeDocument/2006/relationships/slide" Target="slide11.xml"/><Relationship Id="rId6" Type="http://schemas.openxmlformats.org/officeDocument/2006/relationships/image" Target="../media/image14.png"/><Relationship Id="rId1" Type="http://schemas.microsoft.com/office/2007/relationships/media" Target="file://localhost/Users/robinhalbert/Desktop/Virti-Cue%20files/Virti-Cue%20Tutorial%2090.mov" TargetMode="External"/><Relationship Id="rId2" Type="http://schemas.openxmlformats.org/officeDocument/2006/relationships/video" Target="file://localhost/Users/robinhalbert/Desktop/Virti-Cue%20files/Virti-Cue%20Tutorial%2090.mov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slide" Target="slide11.xml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1" Type="http://schemas.microsoft.com/office/2007/relationships/media" Target="file://localhost/Users/robinhalbert/Desktop/VirtiCUe.mov" TargetMode="External"/><Relationship Id="rId2" Type="http://schemas.openxmlformats.org/officeDocument/2006/relationships/video" Target="file://localhost/Users/robinhalbert/Desktop/VirtiCUe.mov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6.png"/><Relationship Id="rId1" Type="http://schemas.microsoft.com/office/2007/relationships/media" Target="file://localhost/Users/robinhalbert/Desktop/Virti-Cue%20files/Virti-Cue%20Tutorial%20Final/Virti-Cue%20Final%20Feb%2025%2010%20pm.mov" TargetMode="External"/><Relationship Id="rId2" Type="http://schemas.openxmlformats.org/officeDocument/2006/relationships/video" Target="file://localhost/Users/robinhalbert/Desktop/Virti-Cue%20files/Virti-Cue%20Tutorial%20Final/Virti-Cue%20Final%20Feb%2025%2010%20pm.mov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file://localhost/Users/robinhalbert/Documents/Presenter%20graphics/question%20red%20stickman_question_mark_thinking_pc_400_clr.png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useit.com/alertbox/9512.html" TargetMode="External"/><Relationship Id="rId3" Type="http://schemas.openxmlformats.org/officeDocument/2006/relationships/hyperlink" Target="http://www.useit.com/alertbox/video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file://localhost/Users/robinhalbert/Desktop/Usability%20testing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file://localhost/Users/robinhalbert/Documents/Presenter%20graphics/finger%20up%20stick_figure_standing_great_idea_400_clr.pn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file://localhost/Users/robinhalbert/Documents/Presenter%20graphics/undecided%20figure_confused_800_clr.png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gif"/><Relationship Id="rId3" Type="http://schemas.openxmlformats.org/officeDocument/2006/relationships/image" Target="file://localhost/Users/robinhalbert/Documents/Presenter%20graphics/blah%20stick_figure_blah_blah_blah_500_clr.gif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file://localhost/Users/robinhalbert/Documents/Presenter%20graphics/direction%20figures_look_direction_sign_800_clr.pn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robinhalbert/Documents/Presenter%20graphics/colored_pencils_writing_pc_800_clr.png" TargetMode="External"/><Relationship Id="rId4" Type="http://schemas.openxmlformats.org/officeDocument/2006/relationships/image" Target="../media/image9.png"/><Relationship Id="rId5" Type="http://schemas.openxmlformats.org/officeDocument/2006/relationships/image" Target="file://localhost/Users/robinhalbert/Documents/Presenter%20graphics/light_bulb_color_array_800_clr.png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gif"/><Relationship Id="rId3" Type="http://schemas.openxmlformats.org/officeDocument/2006/relationships/image" Target="file://localhost/Users/robinhalbert/Documents/Presenter%20graphics/time%20juggling.gi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117020" y="5052545"/>
            <a:ext cx="5637010" cy="882119"/>
          </a:xfrm>
        </p:spPr>
        <p:txBody>
          <a:bodyPr/>
          <a:lstStyle/>
          <a:p>
            <a:r>
              <a:rPr lang="en-US" dirty="0" err="1" smtClean="0"/>
              <a:t>Vanita</a:t>
            </a:r>
            <a:r>
              <a:rPr lang="en-US" dirty="0" smtClean="0"/>
              <a:t>, Robin, Jeannette, &amp; Chris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60806" y="3132290"/>
            <a:ext cx="7175351" cy="1793167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Production Paper Summary</a:t>
            </a:r>
            <a:endParaRPr lang="en-US" sz="3600" dirty="0"/>
          </a:p>
        </p:txBody>
      </p:sp>
      <p:pic>
        <p:nvPicPr>
          <p:cNvPr id="8" name="figure_highlight_something_800_clr.png" descr="/Users/robinhalbert/Documents/Presenter graphics/figure_highlight_something_800_clr.png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2370" y="2249950"/>
            <a:ext cx="4032044" cy="4608050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4" name="virti cue deanna.psd" descr="/Users/robinhalbert/Desktop/Jacobsen 2011/Virti-Cue Production files/virti cue deanna.psd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724" y="2352917"/>
            <a:ext cx="3494974" cy="1715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723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1" y="4786834"/>
            <a:ext cx="7162800" cy="1143000"/>
          </a:xfrm>
        </p:spPr>
        <p:txBody>
          <a:bodyPr/>
          <a:lstStyle/>
          <a:p>
            <a:r>
              <a:rPr lang="en-US" dirty="0" smtClean="0"/>
              <a:t>Assessment of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2999" y="731520"/>
            <a:ext cx="6663115" cy="364064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Usability testing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Parallel designs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Dynamic animated – with graphics, voice, </a:t>
            </a:r>
            <a:r>
              <a:rPr lang="en-US" dirty="0" smtClean="0"/>
              <a:t>text </a:t>
            </a:r>
            <a:endParaRPr lang="en-US" dirty="0"/>
          </a:p>
          <a:p>
            <a:pPr lvl="1">
              <a:lnSpc>
                <a:spcPct val="150000"/>
              </a:lnSpc>
            </a:pPr>
            <a:r>
              <a:rPr lang="en-US" dirty="0"/>
              <a:t>Static graphical/textual presentation? 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Test efficacy of learning with mock-up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3-5 Users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Iterative design</a:t>
            </a:r>
          </a:p>
          <a:p>
            <a:endParaRPr lang="en-US" dirty="0"/>
          </a:p>
        </p:txBody>
      </p:sp>
      <p:pic>
        <p:nvPicPr>
          <p:cNvPr id="5" name="comparing big_jars_PA_500_clr.gif" descr="/Users/robinhalbert/Documents/Presenter graphics/comparing big_jars_PA_500_clr.gif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8830" y="978676"/>
            <a:ext cx="2955170" cy="3750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82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Learning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 smtClean="0">
                <a:hlinkClick r:id="rId2" action="ppaction://hlinksldjump"/>
              </a:rPr>
              <a:t>Trial 1 – Stop Action Animation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Trial 2 – Animating ‘</a:t>
            </a:r>
            <a:r>
              <a:rPr lang="en-US" dirty="0" err="1" smtClean="0">
                <a:hlinkClick r:id="rId3" action="ppaction://hlinksldjump"/>
              </a:rPr>
              <a:t>Jings</a:t>
            </a:r>
            <a:r>
              <a:rPr lang="en-US" dirty="0" smtClean="0">
                <a:hlinkClick r:id="rId3" action="ppaction://hlinksldjump"/>
              </a:rPr>
              <a:t>’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 action="ppaction://hlinksldjump"/>
              </a:rPr>
              <a:t>Trial 3 … Word, Jing, PinPoint, Camtasia - final? </a:t>
            </a:r>
            <a:endParaRPr lang="en-US" dirty="0"/>
          </a:p>
        </p:txBody>
      </p:sp>
      <p:pic>
        <p:nvPicPr>
          <p:cNvPr id="5" name="idea smart_stick_idea_pc_400_clr.png" descr="/Users/robinhalbert/Documents/Presenter graphics/idea smart_stick_idea_pc_400_clr.png"/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2831" y="3094769"/>
            <a:ext cx="1891024" cy="3763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387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Animating ‘</a:t>
            </a:r>
            <a:r>
              <a:rPr lang="en-US" dirty="0" err="1" smtClean="0"/>
              <a:t>Jings</a:t>
            </a:r>
            <a:r>
              <a:rPr lang="en-US" dirty="0" smtClean="0"/>
              <a:t>’</a:t>
            </a:r>
            <a:endParaRPr lang="en-US" dirty="0"/>
          </a:p>
        </p:txBody>
      </p:sp>
      <p:pic>
        <p:nvPicPr>
          <p:cNvPr id="8" name="Virti-Cue Tutorial 90.mov">
            <a:hlinkClick r:id="" action="ppaction://media"/>
          </p:cNvPr>
          <p:cNvPicPr>
            <a:picLocks noGrp="1" noChangeAspect="1"/>
          </p:cNvPicPr>
          <p:nvPr>
            <p:ph sz="quarter" idx="13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454745" y="731838"/>
            <a:ext cx="4633913" cy="3475037"/>
          </a:xfrm>
        </p:spPr>
      </p:pic>
      <p:sp>
        <p:nvSpPr>
          <p:cNvPr id="4" name="Text Box 7"/>
          <p:cNvSpPr txBox="1"/>
          <p:nvPr/>
        </p:nvSpPr>
        <p:spPr>
          <a:xfrm>
            <a:off x="338420" y="6460516"/>
            <a:ext cx="914400" cy="246221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1000"/>
              </a:spcAft>
            </a:pPr>
            <a:r>
              <a:rPr lang="en-US" sz="1200" b="1" dirty="0">
                <a:solidFill>
                  <a:srgbClr val="4F81BD"/>
                </a:solidFill>
                <a:effectLst/>
                <a:latin typeface="Comic Sans MS"/>
                <a:ea typeface="ＭＳ 明朝"/>
                <a:cs typeface="Times New Roman"/>
              </a:rPr>
              <a:t>   </a:t>
            </a:r>
            <a:r>
              <a:rPr lang="en-US" sz="1600" b="1" dirty="0">
                <a:ln>
                  <a:solidFill>
                    <a:schemeClr val="tx1"/>
                  </a:solidFill>
                </a:ln>
                <a:solidFill>
                  <a:srgbClr val="4F81BD"/>
                </a:solidFill>
                <a:effectLst/>
                <a:latin typeface="Comic Sans MS"/>
                <a:ea typeface="ＭＳ 明朝"/>
                <a:cs typeface="Times New Roman"/>
              </a:rPr>
              <a:t>Back</a:t>
            </a:r>
            <a:endParaRPr lang="en-US" sz="1600" b="1" dirty="0">
              <a:ln>
                <a:solidFill>
                  <a:schemeClr val="tx1"/>
                </a:solidFill>
              </a:ln>
              <a:solidFill>
                <a:srgbClr val="4F81BD"/>
              </a:solidFill>
              <a:effectLst/>
              <a:latin typeface="Cambria"/>
              <a:ea typeface="ＭＳ 明朝"/>
              <a:cs typeface="Times New Roman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38420" y="5983131"/>
            <a:ext cx="914400" cy="723606"/>
            <a:chOff x="338420" y="5983131"/>
            <a:chExt cx="914400" cy="723606"/>
          </a:xfrm>
        </p:grpSpPr>
        <p:sp>
          <p:nvSpPr>
            <p:cNvPr id="6" name="Text Box 7">
              <a:hlinkClick r:id="rId5" action="ppaction://hlinksldjump"/>
            </p:cNvPr>
            <p:cNvSpPr txBox="1"/>
            <p:nvPr/>
          </p:nvSpPr>
          <p:spPr>
            <a:xfrm>
              <a:off x="338420" y="6460516"/>
              <a:ext cx="914400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1000"/>
                </a:spcAft>
              </a:pPr>
              <a:r>
                <a:rPr lang="en-US" sz="1200" b="1" dirty="0">
                  <a:solidFill>
                    <a:srgbClr val="4F81BD"/>
                  </a:solidFill>
                  <a:effectLst/>
                  <a:latin typeface="Comic Sans MS"/>
                  <a:ea typeface="ＭＳ 明朝"/>
                  <a:cs typeface="Times New Roman"/>
                </a:rPr>
                <a:t>   </a:t>
              </a:r>
              <a:r>
                <a:rPr lang="en-US" sz="1600" b="1" dirty="0">
                  <a:ln>
                    <a:solidFill>
                      <a:schemeClr val="tx1"/>
                    </a:solidFill>
                  </a:ln>
                  <a:solidFill>
                    <a:srgbClr val="4F81BD"/>
                  </a:solidFill>
                  <a:effectLst/>
                  <a:latin typeface="Comic Sans MS"/>
                  <a:ea typeface="ＭＳ 明朝"/>
                  <a:cs typeface="Times New Roman"/>
                </a:rPr>
                <a:t>Back</a:t>
              </a:r>
              <a:endParaRPr lang="en-US" sz="1600" b="1" dirty="0">
                <a:ln>
                  <a:solidFill>
                    <a:schemeClr val="tx1"/>
                  </a:solidFill>
                </a:ln>
                <a:solidFill>
                  <a:srgbClr val="4F81BD"/>
                </a:solidFill>
                <a:effectLst/>
                <a:latin typeface="Cambria"/>
                <a:ea typeface="ＭＳ 明朝"/>
                <a:cs typeface="Times New Roman"/>
              </a:endParaRPr>
            </a:p>
          </p:txBody>
        </p:sp>
        <p:pic>
          <p:nvPicPr>
            <p:cNvPr id="7" name="Picture 6" descr=":TutorialPics:blue_short_shiny_arrow_outline_400_clr.png">
              <a:hlinkClick r:id="rId5" action="ppaction://hlinksldjump"/>
            </p:cNvPr>
            <p:cNvPicPr/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 rot="3802056">
              <a:off x="505912" y="5903132"/>
              <a:ext cx="532876" cy="6928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3400009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1465" y="4372168"/>
            <a:ext cx="7104336" cy="1143000"/>
          </a:xfrm>
        </p:spPr>
        <p:txBody>
          <a:bodyPr/>
          <a:lstStyle/>
          <a:p>
            <a:r>
              <a:rPr lang="en-US" dirty="0" smtClean="0"/>
              <a:t>Stop Action Animation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38420" y="5983131"/>
            <a:ext cx="914400" cy="723606"/>
            <a:chOff x="338420" y="5983131"/>
            <a:chExt cx="914400" cy="723606"/>
          </a:xfrm>
        </p:grpSpPr>
        <p:sp>
          <p:nvSpPr>
            <p:cNvPr id="5" name="Text Box 7"/>
            <p:cNvSpPr txBox="1"/>
            <p:nvPr/>
          </p:nvSpPr>
          <p:spPr>
            <a:xfrm>
              <a:off x="338420" y="6460516"/>
              <a:ext cx="914400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1000"/>
                </a:spcAft>
              </a:pPr>
              <a:r>
                <a:rPr lang="en-US" sz="1200" b="1" dirty="0">
                  <a:solidFill>
                    <a:srgbClr val="4F81BD"/>
                  </a:solidFill>
                  <a:effectLst/>
                  <a:latin typeface="Comic Sans MS"/>
                  <a:ea typeface="ＭＳ 明朝"/>
                  <a:cs typeface="Times New Roman"/>
                </a:rPr>
                <a:t>   </a:t>
              </a:r>
              <a:r>
                <a:rPr lang="en-US" sz="1600" b="1" dirty="0">
                  <a:ln>
                    <a:solidFill>
                      <a:schemeClr val="tx1"/>
                    </a:solidFill>
                  </a:ln>
                  <a:solidFill>
                    <a:srgbClr val="4F81BD"/>
                  </a:solidFill>
                  <a:effectLst/>
                  <a:latin typeface="Comic Sans MS"/>
                  <a:ea typeface="ＭＳ 明朝"/>
                  <a:cs typeface="Times New Roman"/>
                </a:rPr>
                <a:t>Back</a:t>
              </a:r>
              <a:endParaRPr lang="en-US" sz="1600" b="1" dirty="0">
                <a:ln>
                  <a:solidFill>
                    <a:schemeClr val="tx1"/>
                  </a:solidFill>
                </a:ln>
                <a:solidFill>
                  <a:srgbClr val="4F81BD"/>
                </a:solidFill>
                <a:effectLst/>
                <a:latin typeface="Cambria"/>
                <a:ea typeface="ＭＳ 明朝"/>
                <a:cs typeface="Times New Roman"/>
              </a:endParaRPr>
            </a:p>
          </p:txBody>
        </p:sp>
        <p:pic>
          <p:nvPicPr>
            <p:cNvPr id="6" name="Picture 5" descr=":TutorialPics:blue_short_shiny_arrow_outline_400_clr.png">
              <a:hlinkClick r:id="rId4" action="ppaction://hlinksldjump"/>
            </p:cNvPr>
            <p:cNvPicPr/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rot="3802056">
              <a:off x="505912" y="5903132"/>
              <a:ext cx="532876" cy="6928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" name="VirtiCUe.mov">
            <a:hlinkClick r:id="" action="ppaction://media"/>
          </p:cNvPr>
          <p:cNvPicPr>
            <a:picLocks noGrp="1" noChangeAspect="1"/>
          </p:cNvPicPr>
          <p:nvPr>
            <p:ph sz="quarter" idx="13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398381" y="731838"/>
            <a:ext cx="4633913" cy="3475037"/>
          </a:xfrm>
        </p:spPr>
      </p:pic>
    </p:spTree>
    <p:extLst>
      <p:ext uri="{BB962C8B-B14F-4D97-AF65-F5344CB8AC3E}">
        <p14:creationId xmlns:p14="http://schemas.microsoft.com/office/powerpoint/2010/main" val="3965406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50751"/>
            <a:ext cx="9000774" cy="1143000"/>
          </a:xfrm>
        </p:spPr>
        <p:txBody>
          <a:bodyPr/>
          <a:lstStyle/>
          <a:p>
            <a:r>
              <a:rPr lang="en-US" sz="4400" dirty="0" smtClean="0"/>
              <a:t>Word, Jing, Pinpoint, </a:t>
            </a:r>
            <a:r>
              <a:rPr lang="en-US" sz="4400" dirty="0" err="1" smtClean="0"/>
              <a:t>Camtasia</a:t>
            </a:r>
            <a:endParaRPr lang="en-US" sz="4400" dirty="0"/>
          </a:p>
        </p:txBody>
      </p:sp>
      <p:pic>
        <p:nvPicPr>
          <p:cNvPr id="4" name="Virti-Cue Final Feb 25 10 pm.mov">
            <a:hlinkClick r:id="" action="ppaction://media"/>
          </p:cNvPr>
          <p:cNvPicPr>
            <a:picLocks noGrp="1" noChangeAspect="1"/>
          </p:cNvPicPr>
          <p:nvPr>
            <p:ph sz="quarter" idx="13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713596" y="497140"/>
            <a:ext cx="3590925" cy="3475037"/>
          </a:xfrm>
        </p:spPr>
      </p:pic>
    </p:spTree>
    <p:extLst>
      <p:ext uri="{BB962C8B-B14F-4D97-AF65-F5344CB8AC3E}">
        <p14:creationId xmlns:p14="http://schemas.microsoft.com/office/powerpoint/2010/main" val="1074905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4" name="question red stickman_question_mark_thinking_pc_400_clr.png" descr="/Users/robinhalbert/Documents/Presenter graphics/question red stickman_question_mark_thinking_pc_400_clr.png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920" y="917538"/>
            <a:ext cx="4445000" cy="5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570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Ayres, P., </a:t>
            </a:r>
            <a:r>
              <a:rPr lang="en-US" dirty="0" err="1"/>
              <a:t>Kalyuga</a:t>
            </a:r>
            <a:r>
              <a:rPr lang="en-US" dirty="0"/>
              <a:t>, S., Marcus, N., &amp; </a:t>
            </a:r>
            <a:r>
              <a:rPr lang="en-US" dirty="0" err="1"/>
              <a:t>Sweller</a:t>
            </a:r>
            <a:r>
              <a:rPr lang="en-US" dirty="0"/>
              <a:t>, J. (2005). The conditions under which instructional animations may be effective. Paper presented at an International Workshop and Mini-conference, Open University of the Netherlands: Heerlen, The Netherlands. Retrieved from </a:t>
            </a:r>
            <a:r>
              <a:rPr lang="en-US" dirty="0" err="1"/>
              <a:t>www.ou.nl</a:t>
            </a:r>
            <a:r>
              <a:rPr lang="en-US" dirty="0"/>
              <a:t>/Docs/Expertise/OTEC/</a:t>
            </a:r>
            <a:r>
              <a:rPr lang="en-US" dirty="0" err="1"/>
              <a:t>Nieuws</a:t>
            </a:r>
            <a:r>
              <a:rPr lang="en-US" dirty="0"/>
              <a:t>/icleps%20conferentie/ </a:t>
            </a:r>
            <a:r>
              <a:rPr lang="en-US" dirty="0" err="1"/>
              <a:t>Ayres.doc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/>
              <a:t>Czerwinski, M., &amp; Horvitz, E. (2002). An investigation of memory for daily computing events. In </a:t>
            </a:r>
            <a:r>
              <a:rPr lang="en-US" dirty="0" err="1"/>
              <a:t>Xristine</a:t>
            </a:r>
            <a:r>
              <a:rPr lang="en-US" dirty="0"/>
              <a:t> Faulkner, Janet Finlay, &amp; Françoise </a:t>
            </a:r>
            <a:r>
              <a:rPr lang="en-US" dirty="0" err="1"/>
              <a:t>Détienne</a:t>
            </a:r>
            <a:r>
              <a:rPr lang="en-US" dirty="0"/>
              <a:t> (Eds.). </a:t>
            </a:r>
            <a:r>
              <a:rPr lang="en-US" i="1" dirty="0"/>
              <a:t>People and computers</a:t>
            </a:r>
            <a:r>
              <a:rPr lang="en-US" dirty="0"/>
              <a:t> </a:t>
            </a:r>
            <a:r>
              <a:rPr lang="en-US" i="1" dirty="0"/>
              <a:t>XVI – memorable yet invisible:</a:t>
            </a:r>
            <a:r>
              <a:rPr lang="en-US" dirty="0"/>
              <a:t> </a:t>
            </a:r>
            <a:r>
              <a:rPr lang="en-US" i="1" dirty="0"/>
              <a:t>Proceedings of HCI 2002</a:t>
            </a:r>
            <a:r>
              <a:rPr lang="en-US" dirty="0"/>
              <a:t> (pp. 229-245). London, ENG: Springer-</a:t>
            </a:r>
            <a:r>
              <a:rPr lang="en-US" dirty="0" err="1"/>
              <a:t>Verlag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/>
              <a:t>Mayes, A. R., &amp; Roberts, N. (2001). Theories of episodic memory. </a:t>
            </a:r>
            <a:r>
              <a:rPr lang="en-US" i="1" dirty="0"/>
              <a:t>Philosophical Transactions of the Royal Society of </a:t>
            </a:r>
            <a:r>
              <a:rPr lang="en-US" i="1" dirty="0" err="1"/>
              <a:t>Bilogical</a:t>
            </a:r>
            <a:r>
              <a:rPr lang="en-US" i="1" dirty="0"/>
              <a:t> Sciences, 356</a:t>
            </a:r>
            <a:r>
              <a:rPr lang="en-US" dirty="0"/>
              <a:t>, 1395-1408. </a:t>
            </a:r>
            <a:r>
              <a:rPr lang="en-US" dirty="0" err="1"/>
              <a:t>doi</a:t>
            </a:r>
            <a:r>
              <a:rPr lang="en-US" dirty="0"/>
              <a:t> 10.1098/rstb.2001.0941 </a:t>
            </a:r>
            <a:endParaRPr lang="en-US" dirty="0" smtClean="0"/>
          </a:p>
          <a:p>
            <a:r>
              <a:rPr lang="en-US" dirty="0"/>
              <a:t>Nielsen, J. (1995). Guidelines for multimedia. </a:t>
            </a:r>
            <a:r>
              <a:rPr lang="en-US" i="1" dirty="0" err="1"/>
              <a:t>Jakob</a:t>
            </a:r>
            <a:r>
              <a:rPr lang="en-US" i="1" dirty="0"/>
              <a:t> Nielsen's </a:t>
            </a:r>
            <a:r>
              <a:rPr lang="en-US" i="1" dirty="0" err="1"/>
              <a:t>alertbox</a:t>
            </a:r>
            <a:r>
              <a:rPr lang="en-US" i="1" dirty="0"/>
              <a:t> for December 1995.</a:t>
            </a:r>
            <a:r>
              <a:rPr lang="en-US" dirty="0"/>
              <a:t> Retrieved from </a:t>
            </a:r>
            <a:r>
              <a:rPr lang="en-US" u="sng" dirty="0">
                <a:hlinkClick r:id="rId2"/>
              </a:rPr>
              <a:t>http://www.useit.com/alertbox/9512.</a:t>
            </a:r>
            <a:r>
              <a:rPr lang="en-US" u="sng" dirty="0" smtClean="0">
                <a:hlinkClick r:id="rId2"/>
              </a:rPr>
              <a:t>html</a:t>
            </a:r>
            <a:endParaRPr lang="en-US" u="sng" dirty="0" smtClean="0"/>
          </a:p>
          <a:p>
            <a:r>
              <a:rPr lang="en-US" dirty="0"/>
              <a:t>Nielsen, J. (2005). Talking-head video is boring online. </a:t>
            </a:r>
            <a:r>
              <a:rPr lang="en-US" i="1" dirty="0" err="1"/>
              <a:t>Jakob</a:t>
            </a:r>
            <a:r>
              <a:rPr lang="en-US" i="1" dirty="0"/>
              <a:t> Nielsen’s </a:t>
            </a:r>
            <a:r>
              <a:rPr lang="en-US" i="1" dirty="0" err="1"/>
              <a:t>alertbox</a:t>
            </a:r>
            <a:r>
              <a:rPr lang="en-US" i="1" dirty="0"/>
              <a:t>, December 5, 2005.</a:t>
            </a:r>
            <a:r>
              <a:rPr lang="en-US" dirty="0"/>
              <a:t> Retrieved from </a:t>
            </a:r>
            <a:r>
              <a:rPr lang="en-US" u="sng" dirty="0">
                <a:hlinkClick r:id="rId3"/>
              </a:rPr>
              <a:t>http://www.useit.com/alertbox/video.html</a:t>
            </a:r>
            <a:endParaRPr lang="en-US" dirty="0" smtClean="0"/>
          </a:p>
          <a:p>
            <a:r>
              <a:rPr lang="en-US" dirty="0"/>
              <a:t>Nugent, G. (1982). Pictures audio and print: Symbolic representation and effect on learning</a:t>
            </a:r>
            <a:r>
              <a:rPr lang="en-US" i="1" dirty="0"/>
              <a:t>. Educational Comm. Tech. J. 30, 3</a:t>
            </a:r>
            <a:r>
              <a:rPr lang="en-US" dirty="0"/>
              <a:t>, 163-174</a:t>
            </a:r>
            <a:r>
              <a:rPr lang="en-US" dirty="0" smtClean="0"/>
              <a:t>.</a:t>
            </a:r>
          </a:p>
          <a:p>
            <a:r>
              <a:rPr lang="en-US" dirty="0" err="1"/>
              <a:t>Sipior</a:t>
            </a:r>
            <a:r>
              <a:rPr lang="en-US" dirty="0"/>
              <a:t>, J.C.&amp; </a:t>
            </a:r>
            <a:r>
              <a:rPr lang="en-US" dirty="0" err="1"/>
              <a:t>Garrity</a:t>
            </a:r>
            <a:r>
              <a:rPr lang="en-US" dirty="0"/>
              <a:t>, E.J., (1992). </a:t>
            </a:r>
            <a:r>
              <a:rPr lang="en-US" i="1" dirty="0"/>
              <a:t>Merging expert systems with multimedia </a:t>
            </a:r>
            <a:r>
              <a:rPr lang="en-US" i="1" dirty="0" smtClean="0"/>
              <a:t>technology.</a:t>
            </a:r>
            <a:r>
              <a:rPr lang="en-US" dirty="0" smtClean="0"/>
              <a:t> ACM SIGMUS Database, 23(1), 45</a:t>
            </a:r>
            <a:r>
              <a:rPr lang="en-US" dirty="0"/>
              <a:t>-49. </a:t>
            </a:r>
            <a:r>
              <a:rPr lang="en-US" dirty="0" err="1" smtClean="0"/>
              <a:t>doi</a:t>
            </a:r>
            <a:r>
              <a:rPr lang="en-US" dirty="0" smtClean="0"/>
              <a:t>: </a:t>
            </a:r>
            <a:r>
              <a:rPr lang="en-US" dirty="0"/>
              <a:t>10.1145/134347.134359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824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Social modeling for children with Asperger’s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Direction taken from usability testing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Tutorials to support first-time users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Clarify button names</a:t>
            </a:r>
            <a:endParaRPr lang="en-US" dirty="0"/>
          </a:p>
        </p:txBody>
      </p:sp>
      <p:pic>
        <p:nvPicPr>
          <p:cNvPr id="4" name="Usability testing.jpg" descr="/Users/robinhalbert/Desktop/Usability testing.jpg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289" y="3454122"/>
            <a:ext cx="2084016" cy="2790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279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289" y="4728893"/>
            <a:ext cx="6512511" cy="1143000"/>
          </a:xfrm>
        </p:spPr>
        <p:txBody>
          <a:bodyPr/>
          <a:lstStyle/>
          <a:p>
            <a:r>
              <a:rPr lang="en-US" dirty="0" smtClean="0"/>
              <a:t>Design Decisions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86895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Animation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Practical considerations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Functional considerations</a:t>
            </a:r>
          </a:p>
          <a:p>
            <a:pPr lvl="2">
              <a:lnSpc>
                <a:spcPct val="150000"/>
              </a:lnSpc>
            </a:pPr>
            <a:r>
              <a:rPr lang="en-US" dirty="0" smtClean="0"/>
              <a:t>Attract attention</a:t>
            </a:r>
            <a:endParaRPr lang="en-US" dirty="0"/>
          </a:p>
          <a:p>
            <a:pPr lvl="2">
              <a:lnSpc>
                <a:spcPct val="150000"/>
              </a:lnSpc>
            </a:pPr>
            <a:r>
              <a:rPr lang="en-US" dirty="0" smtClean="0"/>
              <a:t>Engage learners</a:t>
            </a:r>
          </a:p>
          <a:p>
            <a:pPr lvl="2">
              <a:lnSpc>
                <a:spcPct val="150000"/>
              </a:lnSpc>
            </a:pPr>
            <a:r>
              <a:rPr lang="en-US" dirty="0" smtClean="0"/>
              <a:t>Sustain motivation</a:t>
            </a:r>
          </a:p>
          <a:p>
            <a:pPr lvl="2">
              <a:lnSpc>
                <a:spcPct val="150000"/>
              </a:lnSpc>
            </a:pPr>
            <a:r>
              <a:rPr lang="en-US" dirty="0" smtClean="0"/>
              <a:t>Reduction of extraneous cognitive load</a:t>
            </a:r>
          </a:p>
        </p:txBody>
      </p:sp>
      <p:pic>
        <p:nvPicPr>
          <p:cNvPr id="5" name="finger up stick_figure_standing_great_idea_400_clr.png" descr="/Users/robinhalbert/Documents/Presenter graphics/finger up stick_figure_standing_great_idea_400_clr.png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124" y="731520"/>
            <a:ext cx="2798973" cy="4071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108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289" y="4828773"/>
            <a:ext cx="6512511" cy="1143000"/>
          </a:xfrm>
        </p:spPr>
        <p:txBody>
          <a:bodyPr/>
          <a:lstStyle/>
          <a:p>
            <a:r>
              <a:rPr lang="en-US" dirty="0" smtClean="0"/>
              <a:t>Design Decisions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00393" y="603098"/>
            <a:ext cx="6400800" cy="4097253"/>
          </a:xfrm>
        </p:spPr>
        <p:txBody>
          <a:bodyPr>
            <a:normAutofit/>
          </a:bodyPr>
          <a:lstStyle/>
          <a:p>
            <a:pPr>
              <a:lnSpc>
                <a:spcPct val="160000"/>
              </a:lnSpc>
            </a:pPr>
            <a:r>
              <a:rPr lang="en-US" dirty="0" smtClean="0"/>
              <a:t>Animation – Research is inconclusive</a:t>
            </a:r>
          </a:p>
          <a:p>
            <a:pPr lvl="1">
              <a:lnSpc>
                <a:spcPct val="160000"/>
              </a:lnSpc>
            </a:pPr>
            <a:r>
              <a:rPr lang="en-US" dirty="0" smtClean="0"/>
              <a:t>Ayres et al. identify 2 characteristics</a:t>
            </a:r>
          </a:p>
          <a:p>
            <a:pPr lvl="2">
              <a:lnSpc>
                <a:spcPct val="160000"/>
              </a:lnSpc>
            </a:pPr>
            <a:r>
              <a:rPr lang="en-US" dirty="0" smtClean="0"/>
              <a:t>Information is transitory</a:t>
            </a:r>
          </a:p>
          <a:p>
            <a:pPr lvl="2">
              <a:lnSpc>
                <a:spcPct val="160000"/>
              </a:lnSpc>
            </a:pPr>
            <a:r>
              <a:rPr lang="en-US" dirty="0" smtClean="0"/>
              <a:t>Animations are a series of successive elements</a:t>
            </a:r>
            <a:endParaRPr lang="en-US" dirty="0"/>
          </a:p>
          <a:p>
            <a:pPr lvl="1">
              <a:lnSpc>
                <a:spcPct val="160000"/>
              </a:lnSpc>
            </a:pPr>
            <a:r>
              <a:rPr lang="en-US" dirty="0" smtClean="0"/>
              <a:t>To offset these characteristics:</a:t>
            </a:r>
          </a:p>
          <a:p>
            <a:pPr lvl="2">
              <a:lnSpc>
                <a:spcPct val="160000"/>
              </a:lnSpc>
            </a:pPr>
            <a:r>
              <a:rPr lang="en-US" dirty="0" smtClean="0"/>
              <a:t>‘tracing’ – leaving information on the screen</a:t>
            </a:r>
          </a:p>
          <a:p>
            <a:pPr lvl="2">
              <a:lnSpc>
                <a:spcPct val="160000"/>
              </a:lnSpc>
            </a:pPr>
            <a:r>
              <a:rPr lang="en-US" dirty="0" smtClean="0"/>
              <a:t>Build in user-control</a:t>
            </a:r>
            <a:endParaRPr lang="en-US" dirty="0"/>
          </a:p>
        </p:txBody>
      </p:sp>
      <p:pic>
        <p:nvPicPr>
          <p:cNvPr id="5" name="undecided figure_confused_800_clr.png" descr="/Users/robinhalbert/Documents/Presenter graphics/undecided figure_confused_800_clr.png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3115" y="1184320"/>
            <a:ext cx="2510885" cy="3347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782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289" y="5391012"/>
            <a:ext cx="6512511" cy="1143000"/>
          </a:xfrm>
        </p:spPr>
        <p:txBody>
          <a:bodyPr/>
          <a:lstStyle/>
          <a:p>
            <a:r>
              <a:rPr lang="en-US" dirty="0" smtClean="0"/>
              <a:t>Voice and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96441" y="731520"/>
            <a:ext cx="6895067" cy="4659492"/>
          </a:xfrm>
        </p:spPr>
        <p:txBody>
          <a:bodyPr>
            <a:normAutofit fontScale="92500" lnSpcReduction="20000"/>
          </a:bodyPr>
          <a:lstStyle/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CA" sz="2400" b="1" dirty="0">
                <a:ea typeface="Calibri"/>
                <a:cs typeface="Times New Roman"/>
              </a:rPr>
              <a:t>Objective of using </a:t>
            </a:r>
            <a:r>
              <a:rPr lang="en-CA" sz="2400" b="1" dirty="0" smtClean="0">
                <a:ea typeface="Calibri"/>
                <a:cs typeface="Times New Roman"/>
              </a:rPr>
              <a:t>voice–</a:t>
            </a:r>
            <a:r>
              <a:rPr lang="en-CA" sz="2400" b="1" dirty="0">
                <a:ea typeface="Calibri"/>
                <a:cs typeface="Times New Roman"/>
              </a:rPr>
              <a:t>overs/ sound and text</a:t>
            </a:r>
            <a:r>
              <a:rPr lang="en-CA" sz="2400" b="1" dirty="0" smtClean="0">
                <a:ea typeface="Calibri"/>
                <a:cs typeface="Times New Roman"/>
              </a:rPr>
              <a:t>:</a:t>
            </a:r>
            <a:endParaRPr lang="en-CA" sz="24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n-CA" sz="2400" dirty="0" smtClean="0">
                <a:ea typeface="Calibri"/>
                <a:cs typeface="Times New Roman"/>
              </a:rPr>
              <a:t>to </a:t>
            </a:r>
            <a:r>
              <a:rPr lang="en-CA" sz="2400" dirty="0">
                <a:ea typeface="Calibri"/>
                <a:cs typeface="Times New Roman"/>
              </a:rPr>
              <a:t>enhance the experience.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n-CA" sz="2400" dirty="0">
                <a:ea typeface="Calibri"/>
                <a:cs typeface="Times New Roman"/>
              </a:rPr>
              <a:t>to engage and catch the user’s attention.</a:t>
            </a:r>
          </a:p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CA" sz="2400" b="1" dirty="0" smtClean="0">
                <a:ea typeface="Calibri"/>
                <a:cs typeface="Times New Roman"/>
              </a:rPr>
              <a:t>Rationale</a:t>
            </a:r>
            <a:r>
              <a:rPr lang="en-CA" sz="2400" b="1" dirty="0">
                <a:ea typeface="Calibri"/>
                <a:cs typeface="Times New Roman"/>
              </a:rPr>
              <a:t>:</a:t>
            </a:r>
          </a:p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CA" sz="2400" b="1" dirty="0">
                <a:latin typeface="Times New Roman"/>
                <a:ea typeface="Calibri"/>
                <a:cs typeface="Times New Roman"/>
              </a:rPr>
              <a:t>Some Advantages revealed by Research …. </a:t>
            </a:r>
            <a:endParaRPr lang="en-CA" sz="20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CA" sz="2400" i="1" dirty="0" smtClean="0">
                <a:latin typeface="Times New Roman"/>
                <a:ea typeface="Calibri"/>
                <a:cs typeface="Times New Roman"/>
              </a:rPr>
              <a:t> “In </a:t>
            </a:r>
            <a:r>
              <a:rPr lang="en-CA" sz="2400" i="1" dirty="0">
                <a:latin typeface="Times New Roman"/>
                <a:ea typeface="Calibri"/>
                <a:cs typeface="Times New Roman"/>
              </a:rPr>
              <a:t>contrast to print and audio comparisons, which generally reveal no advantage for dual over single presentations, studies show that adding pictures to print or audio generally increases </a:t>
            </a:r>
            <a:r>
              <a:rPr lang="en-CA" sz="2400" i="1" dirty="0" smtClean="0">
                <a:latin typeface="Times New Roman"/>
                <a:ea typeface="Calibri"/>
                <a:cs typeface="Times New Roman"/>
              </a:rPr>
              <a:t>learning” </a:t>
            </a:r>
            <a:r>
              <a:rPr lang="en-CA" sz="2400" dirty="0" smtClean="0">
                <a:latin typeface="Times New Roman"/>
                <a:ea typeface="Calibri"/>
                <a:cs typeface="Times New Roman"/>
              </a:rPr>
              <a:t>(Nugent, 1992)</a:t>
            </a:r>
            <a:endParaRPr lang="en-CA" sz="20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n-CA" sz="2400" dirty="0">
                <a:latin typeface="Times New Roman"/>
                <a:ea typeface="Calibri"/>
                <a:cs typeface="Times New Roman"/>
              </a:rPr>
              <a:t>A dual modality presentation improves user comprehension and retention.</a:t>
            </a:r>
            <a:endParaRPr lang="en-CA" sz="2000" dirty="0"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82824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289" y="5400955"/>
            <a:ext cx="6512511" cy="1143000"/>
          </a:xfrm>
        </p:spPr>
        <p:txBody>
          <a:bodyPr/>
          <a:lstStyle/>
          <a:p>
            <a:r>
              <a:rPr lang="en-US" dirty="0" smtClean="0"/>
              <a:t>Voice and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48387" y="890252"/>
            <a:ext cx="6995413" cy="4669436"/>
          </a:xfrm>
        </p:spPr>
        <p:txBody>
          <a:bodyPr>
            <a:normAutofit/>
          </a:bodyPr>
          <a:lstStyle/>
          <a:p>
            <a:r>
              <a:rPr lang="en-CA" sz="2000" b="1" dirty="0">
                <a:ea typeface="Calibri"/>
                <a:cs typeface="Times New Roman"/>
              </a:rPr>
              <a:t>Objective of using voice–overs/ sound and text</a:t>
            </a:r>
            <a:r>
              <a:rPr lang="en-CA" sz="2000" b="1" dirty="0" smtClean="0">
                <a:ea typeface="Calibri"/>
                <a:cs typeface="Times New Roman"/>
              </a:rPr>
              <a:t>:</a:t>
            </a:r>
            <a:endParaRPr lang="en-US" dirty="0" smtClean="0"/>
          </a:p>
          <a:p>
            <a:pPr lvl="1"/>
            <a:r>
              <a:rPr lang="en-US" dirty="0" smtClean="0"/>
              <a:t>To enhance user experience</a:t>
            </a:r>
          </a:p>
          <a:p>
            <a:pPr lvl="1"/>
            <a:r>
              <a:rPr lang="en-US" dirty="0" smtClean="0"/>
              <a:t>To engage and catch the user’s attention</a:t>
            </a:r>
            <a:endParaRPr lang="en-US" dirty="0"/>
          </a:p>
          <a:p>
            <a:r>
              <a:rPr lang="en-US" b="1" dirty="0" smtClean="0"/>
              <a:t>Rationale:</a:t>
            </a:r>
          </a:p>
          <a:p>
            <a:pPr lvl="1">
              <a:lnSpc>
                <a:spcPct val="115000"/>
              </a:lnSpc>
              <a:spcAft>
                <a:spcPts val="1000"/>
              </a:spcAft>
            </a:pPr>
            <a:r>
              <a:rPr lang="en-CA" sz="1800" i="1" dirty="0">
                <a:latin typeface="Times New Roman"/>
                <a:ea typeface="Calibri"/>
                <a:cs typeface="Times New Roman"/>
              </a:rPr>
              <a:t> </a:t>
            </a:r>
            <a:r>
              <a:rPr lang="en-CA" sz="2200" i="1" dirty="0">
                <a:latin typeface="Times New Roman"/>
                <a:ea typeface="Calibri"/>
                <a:cs typeface="Times New Roman"/>
              </a:rPr>
              <a:t>“In contrast to print and audio comparisons, which generally reveal no advantage for dual over single presentations, studies show that adding pictures to print or audio generally increases learning” </a:t>
            </a:r>
            <a:r>
              <a:rPr lang="en-CA" sz="2200" dirty="0">
                <a:latin typeface="Times New Roman"/>
                <a:ea typeface="Calibri"/>
                <a:cs typeface="Times New Roman"/>
              </a:rPr>
              <a:t>(Nugent, 1992</a:t>
            </a:r>
            <a:r>
              <a:rPr lang="en-CA" sz="2200" dirty="0" smtClean="0">
                <a:latin typeface="Times New Roman"/>
                <a:ea typeface="Calibri"/>
                <a:cs typeface="Times New Roman"/>
              </a:rPr>
              <a:t>)</a:t>
            </a:r>
            <a:endParaRPr lang="en-CA" sz="2200" dirty="0" smtClean="0">
              <a:latin typeface="Calibri"/>
              <a:ea typeface="Calibri"/>
              <a:cs typeface="Times New Roman"/>
            </a:endParaRPr>
          </a:p>
          <a:p>
            <a:pPr lvl="1">
              <a:lnSpc>
                <a:spcPct val="115000"/>
              </a:lnSpc>
              <a:spcAft>
                <a:spcPts val="1000"/>
              </a:spcAft>
            </a:pPr>
            <a:r>
              <a:rPr lang="en-CA" sz="2200" dirty="0" smtClean="0">
                <a:latin typeface="Times New Roman"/>
                <a:ea typeface="Calibri"/>
                <a:cs typeface="Times New Roman"/>
              </a:rPr>
              <a:t>A </a:t>
            </a:r>
            <a:r>
              <a:rPr lang="en-CA" sz="2200" dirty="0">
                <a:latin typeface="Times New Roman"/>
                <a:ea typeface="Calibri"/>
                <a:cs typeface="Times New Roman"/>
              </a:rPr>
              <a:t>dual modality presentation improves user comprehension and retention.</a:t>
            </a:r>
            <a:endParaRPr lang="en-CA" sz="2200" dirty="0">
              <a:latin typeface="Calibri"/>
              <a:ea typeface="Calibri"/>
              <a:cs typeface="Times New Roman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blah stick_figure_blah_blah_blah_500_clr.gif" descr="/Users/robinhalbert/Documents/Presenter graphics/blah stick_figure_blah_blah_blah_500_clr.gif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2290" r="-82290"/>
          <a:stretch>
            <a:fillRect/>
          </a:stretch>
        </p:blipFill>
        <p:spPr>
          <a:xfrm>
            <a:off x="4957896" y="1106707"/>
            <a:ext cx="6091128" cy="3307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241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22067" y="612365"/>
            <a:ext cx="6400800" cy="5692611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CA" i="1" dirty="0" smtClean="0">
                <a:latin typeface="Times New Roman"/>
                <a:ea typeface="Calibri"/>
                <a:cs typeface="Times New Roman"/>
              </a:rPr>
              <a:t>“</a:t>
            </a:r>
            <a:r>
              <a:rPr lang="en-CA" i="1" dirty="0">
                <a:latin typeface="Times New Roman"/>
                <a:ea typeface="Calibri"/>
                <a:cs typeface="Times New Roman"/>
              </a:rPr>
              <a:t>Flexibility is extremely important to system use since different users may require different degrees of </a:t>
            </a:r>
            <a:r>
              <a:rPr lang="en-CA" i="1" dirty="0" smtClean="0">
                <a:latin typeface="Times New Roman"/>
                <a:ea typeface="Calibri"/>
                <a:cs typeface="Times New Roman"/>
              </a:rPr>
              <a:t>support”  </a:t>
            </a:r>
            <a:r>
              <a:rPr lang="en-CA" dirty="0" smtClean="0">
                <a:latin typeface="Times New Roman"/>
                <a:ea typeface="Calibri"/>
                <a:cs typeface="Times New Roman"/>
              </a:rPr>
              <a:t>(</a:t>
            </a:r>
            <a:r>
              <a:rPr lang="en-CA" sz="1800" dirty="0" err="1">
                <a:latin typeface="Times New Roman"/>
                <a:ea typeface="Calibri"/>
                <a:cs typeface="Times New Roman"/>
              </a:rPr>
              <a:t>Sipior</a:t>
            </a:r>
            <a:r>
              <a:rPr lang="en-CA" sz="1800" dirty="0">
                <a:latin typeface="Times New Roman"/>
                <a:ea typeface="Calibri"/>
                <a:cs typeface="Times New Roman"/>
              </a:rPr>
              <a:t> and </a:t>
            </a:r>
            <a:r>
              <a:rPr lang="en-CA" sz="1800" dirty="0" err="1" smtClean="0">
                <a:latin typeface="Times New Roman"/>
                <a:ea typeface="Calibri"/>
                <a:cs typeface="Times New Roman"/>
              </a:rPr>
              <a:t>Garrity</a:t>
            </a:r>
            <a:r>
              <a:rPr lang="en-CA" sz="18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, 1992)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en-CA" sz="2000" dirty="0">
                <a:latin typeface="Times New Roman"/>
                <a:ea typeface="Calibri"/>
                <a:cs typeface="Times New Roman"/>
              </a:rPr>
              <a:t>A mix of audio and visual components improves attributes such as perception, attention, comprehension, and retention</a:t>
            </a:r>
            <a:r>
              <a:rPr lang="en-CA" sz="2000" dirty="0" smtClean="0">
                <a:latin typeface="Times New Roman"/>
                <a:ea typeface="Calibri"/>
                <a:cs typeface="Times New Roman"/>
              </a:rPr>
              <a:t>.</a:t>
            </a:r>
            <a:endParaRPr lang="en-CA" sz="18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CA" b="1" i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Research also revealed some Disadvantages </a:t>
            </a:r>
            <a:endParaRPr lang="en-CA" dirty="0" smtClean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 lvl="1">
              <a:lnSpc>
                <a:spcPct val="115000"/>
              </a:lnSpc>
              <a:spcAft>
                <a:spcPts val="1000"/>
              </a:spcAft>
            </a:pPr>
            <a:r>
              <a:rPr lang="en-CA" i="1" dirty="0" smtClean="0">
                <a:latin typeface="Times New Roman"/>
                <a:ea typeface="Calibri"/>
                <a:cs typeface="Times New Roman"/>
              </a:rPr>
              <a:t>“</a:t>
            </a:r>
            <a:r>
              <a:rPr lang="en-CA" i="1" dirty="0">
                <a:latin typeface="Times New Roman"/>
                <a:ea typeface="Calibri"/>
                <a:cs typeface="Times New Roman"/>
              </a:rPr>
              <a:t>a special consideration for video (and spoken audio) is that any narration may lead to difficulty for international users as well as for users with a </a:t>
            </a:r>
            <a:r>
              <a:rPr lang="en-CA" i="1" dirty="0" smtClean="0">
                <a:latin typeface="Times New Roman"/>
                <a:ea typeface="Calibri"/>
                <a:cs typeface="Times New Roman"/>
              </a:rPr>
              <a:t>hearing disability” </a:t>
            </a:r>
            <a:r>
              <a:rPr lang="en-CA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en-CA" sz="1600" dirty="0" smtClean="0">
                <a:latin typeface="Times New Roman"/>
                <a:ea typeface="Calibri"/>
                <a:cs typeface="Times New Roman"/>
              </a:rPr>
              <a:t>(Nielsen, 1995)</a:t>
            </a:r>
            <a:endParaRPr lang="en-CA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CA" b="1" dirty="0" smtClean="0">
                <a:latin typeface="Times New Roman"/>
                <a:ea typeface="Calibri"/>
                <a:cs typeface="Times New Roman"/>
              </a:rPr>
              <a:t>Decision made:</a:t>
            </a:r>
            <a:endParaRPr lang="en-CA" sz="2000" dirty="0" smtClean="0">
              <a:latin typeface="Calibri"/>
              <a:ea typeface="Calibri"/>
              <a:cs typeface="Times New Roman"/>
            </a:endParaRPr>
          </a:p>
          <a:p>
            <a:pPr lvl="1">
              <a:lnSpc>
                <a:spcPct val="115000"/>
              </a:lnSpc>
              <a:spcAft>
                <a:spcPts val="1000"/>
              </a:spcAft>
            </a:pPr>
            <a:r>
              <a:rPr lang="en-CA" dirty="0" smtClean="0">
                <a:latin typeface="Times New Roman"/>
                <a:ea typeface="Calibri"/>
                <a:cs typeface="Times New Roman"/>
              </a:rPr>
              <a:t>a </a:t>
            </a:r>
            <a:r>
              <a:rPr lang="en-CA" dirty="0">
                <a:latin typeface="Times New Roman"/>
                <a:ea typeface="Calibri"/>
                <a:cs typeface="Times New Roman"/>
              </a:rPr>
              <a:t>combination of </a:t>
            </a:r>
            <a:r>
              <a:rPr lang="en-CA" dirty="0" smtClean="0">
                <a:latin typeface="Times New Roman"/>
                <a:ea typeface="Calibri"/>
                <a:cs typeface="Times New Roman"/>
              </a:rPr>
              <a:t>voice and</a:t>
            </a:r>
            <a:endParaRPr lang="en-CA" sz="1400" dirty="0">
              <a:latin typeface="Calibri"/>
              <a:ea typeface="Calibri"/>
              <a:cs typeface="Times New Roman"/>
            </a:endParaRPr>
          </a:p>
          <a:p>
            <a:pPr lvl="1">
              <a:lnSpc>
                <a:spcPct val="115000"/>
              </a:lnSpc>
              <a:spcAft>
                <a:spcPts val="1000"/>
              </a:spcAft>
            </a:pPr>
            <a:r>
              <a:rPr lang="en-CA" dirty="0" smtClean="0">
                <a:latin typeface="Times New Roman"/>
                <a:ea typeface="Calibri"/>
                <a:cs typeface="Times New Roman"/>
              </a:rPr>
              <a:t>use </a:t>
            </a:r>
            <a:r>
              <a:rPr lang="en-CA" dirty="0">
                <a:latin typeface="Times New Roman"/>
                <a:ea typeface="Calibri"/>
                <a:cs typeface="Times New Roman"/>
              </a:rPr>
              <a:t>of simple text along with graphics and icons. </a:t>
            </a:r>
          </a:p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5535847" y="3333532"/>
            <a:ext cx="3340898" cy="3340898"/>
            <a:chOff x="5873351" y="2568044"/>
            <a:chExt cx="3340898" cy="3340898"/>
          </a:xfrm>
        </p:grpSpPr>
        <p:pic>
          <p:nvPicPr>
            <p:cNvPr id="4" name="direction figures_look_direction_sign_800_clr.png" descr="/Users/robinhalbert/Documents/Presenter graphics/direction figures_look_direction_sign_800_clr.png"/>
            <p:cNvPicPr>
              <a:picLocks noChangeAspect="1"/>
            </p:cNvPicPr>
            <p:nvPr/>
          </p:nvPicPr>
          <p:blipFill>
            <a:blip r:embed="rId2" r:link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73351" y="2568044"/>
              <a:ext cx="3340898" cy="3340898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 rot="21414367">
              <a:off x="6223920" y="3210051"/>
              <a:ext cx="13675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Text and Voice</a:t>
              </a:r>
              <a:endParaRPr lang="en-US" sz="12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27639" y="2964078"/>
              <a:ext cx="10605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Voice</a:t>
              </a:r>
              <a:endParaRPr lang="en-US" sz="1200" dirty="0"/>
            </a:p>
          </p:txBody>
        </p:sp>
        <p:sp>
          <p:nvSpPr>
            <p:cNvPr id="7" name="TextBox 6"/>
            <p:cNvSpPr txBox="1"/>
            <p:nvPr/>
          </p:nvSpPr>
          <p:spPr>
            <a:xfrm rot="20520302">
              <a:off x="7494353" y="3208924"/>
              <a:ext cx="13675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Text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0920304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Colour</a:t>
            </a:r>
            <a:r>
              <a:rPr lang="en-US" dirty="0" smtClean="0"/>
              <a:t> and Graphics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Facilitate learning rather than distract</a:t>
            </a:r>
          </a:p>
          <a:p>
            <a:r>
              <a:rPr lang="en-US" dirty="0" smtClean="0"/>
              <a:t>Pick &amp; use 1 or change </a:t>
            </a:r>
            <a:r>
              <a:rPr lang="en-US" dirty="0" smtClean="0">
                <a:sym typeface="Wingdings"/>
              </a:rPr>
              <a:t></a:t>
            </a:r>
          </a:p>
          <a:p>
            <a:r>
              <a:rPr lang="en-US" dirty="0" smtClean="0">
                <a:sym typeface="Wingdings"/>
              </a:rPr>
              <a:t>This text is for a place holder </a:t>
            </a:r>
            <a:endParaRPr lang="en-US" dirty="0"/>
          </a:p>
        </p:txBody>
      </p:sp>
      <p:pic>
        <p:nvPicPr>
          <p:cNvPr id="4" name="colored_pencils_writing_pc_800_clr.png" descr="/Users/robinhalbert/Documents/Presenter graphics/colored_pencils_writing_pc_800_clr.png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88" b="10588"/>
          <a:stretch>
            <a:fillRect/>
          </a:stretch>
        </p:blipFill>
        <p:spPr>
          <a:xfrm>
            <a:off x="6532448" y="2745012"/>
            <a:ext cx="2691736" cy="1461228"/>
          </a:xfrm>
          <a:prstGeom prst="rect">
            <a:avLst/>
          </a:prstGeom>
        </p:spPr>
      </p:pic>
      <p:pic>
        <p:nvPicPr>
          <p:cNvPr id="5" name="light_bulb_color_array_800_clr.png" descr="/Users/robinhalbert/Documents/Presenter graphics/light_bulb_color_array_800_clr.png"/>
          <p:cNvPicPr>
            <a:picLocks noChangeAspect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6247" y="385259"/>
            <a:ext cx="2035105" cy="2035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644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289" y="4943668"/>
            <a:ext cx="6512511" cy="1143000"/>
          </a:xfrm>
        </p:spPr>
        <p:txBody>
          <a:bodyPr/>
          <a:lstStyle/>
          <a:p>
            <a:r>
              <a:rPr lang="en-US" dirty="0" smtClean="0"/>
              <a:t>Segment Length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02707" y="742274"/>
            <a:ext cx="6400800" cy="3936296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900"/>
              </a:spcAft>
            </a:pPr>
            <a:r>
              <a:rPr lang="en-US" dirty="0"/>
              <a:t>Episodic nature of memory – Mayes &amp; Roberts (2001) – visual information most salient</a:t>
            </a:r>
          </a:p>
          <a:p>
            <a:pPr>
              <a:spcAft>
                <a:spcPts val="900"/>
              </a:spcAft>
            </a:pPr>
            <a:r>
              <a:rPr lang="en-US" dirty="0"/>
              <a:t>Optimal web video episode length – Nielsen (2005) - keep it short, less than one minute</a:t>
            </a:r>
          </a:p>
          <a:p>
            <a:pPr>
              <a:spcAft>
                <a:spcPts val="900"/>
              </a:spcAft>
            </a:pPr>
            <a:r>
              <a:rPr lang="en-US" dirty="0"/>
              <a:t>Google </a:t>
            </a:r>
            <a:r>
              <a:rPr lang="en-US" dirty="0" err="1"/>
              <a:t>Sketchup</a:t>
            </a:r>
            <a:r>
              <a:rPr lang="en-US" dirty="0"/>
              <a:t> and Adobe tutorials – one to eight minute lengths</a:t>
            </a:r>
          </a:p>
          <a:p>
            <a:pPr>
              <a:spcAft>
                <a:spcPts val="900"/>
              </a:spcAft>
            </a:pPr>
            <a:r>
              <a:rPr lang="en-US" dirty="0"/>
              <a:t>Czerwinski &amp; Horvitz (2002) – let a previous task item fade from memory before introducing a new one</a:t>
            </a:r>
          </a:p>
          <a:p>
            <a:pPr>
              <a:spcAft>
                <a:spcPts val="900"/>
              </a:spcAft>
            </a:pPr>
            <a:r>
              <a:rPr lang="en-US" dirty="0"/>
              <a:t>An issue of length or amount of information required to perform a task?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84370" y="587879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7" name="time juggling.gif" descr="/Users/robinhalbert/Documents/Presenter graphics/time juggling.gif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7164" y="1347756"/>
            <a:ext cx="2286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083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ipstream">
  <a:themeElements>
    <a:clrScheme name="Custom 6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000100"/>
      </a:hlink>
      <a:folHlink>
        <a:srgbClr val="000102"/>
      </a:folHlink>
    </a:clrScheme>
    <a:fontScheme name="Slipstream">
      <a:majorFont>
        <a:latin typeface="Trebuchet MS"/>
        <a:ea typeface=""/>
        <a:cs typeface=""/>
        <a:font script="Jpan" typeface="ＭＳ ゴシック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ゴシック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Slipstream.thmx</Template>
  <TotalTime>376</TotalTime>
  <Words>880</Words>
  <Application>Microsoft Macintosh PowerPoint</Application>
  <PresentationFormat>On-screen Show (4:3)</PresentationFormat>
  <Paragraphs>89</Paragraphs>
  <Slides>16</Slides>
  <Notes>0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Slipstream</vt:lpstr>
      <vt:lpstr> Production Paper Summary</vt:lpstr>
      <vt:lpstr>Background</vt:lpstr>
      <vt:lpstr>Design Decisions</vt:lpstr>
      <vt:lpstr>Design Decisions</vt:lpstr>
      <vt:lpstr>Voice and Text</vt:lpstr>
      <vt:lpstr>Voice and Text</vt:lpstr>
      <vt:lpstr>PowerPoint Presentation</vt:lpstr>
      <vt:lpstr>Colour and Graphics</vt:lpstr>
      <vt:lpstr>Segment Length</vt:lpstr>
      <vt:lpstr>Assessment of Learning</vt:lpstr>
      <vt:lpstr>Our Learning Application</vt:lpstr>
      <vt:lpstr>Animating ‘Jings’</vt:lpstr>
      <vt:lpstr>Stop Action Animation</vt:lpstr>
      <vt:lpstr>Word, Jing, Pinpoint, Camtasia</vt:lpstr>
      <vt:lpstr>Questions?</vt:lpstr>
      <vt:lpstr>References</vt:lpstr>
    </vt:vector>
  </TitlesOfParts>
  <Manager/>
  <Company>CBE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Production Paper Summary</dc:title>
  <dc:subject/>
  <dc:creator>Robin Halbert</dc:creator>
  <cp:keywords/>
  <dc:description/>
  <cp:lastModifiedBy>Robin Halbert</cp:lastModifiedBy>
  <cp:revision>31</cp:revision>
  <dcterms:created xsi:type="dcterms:W3CDTF">2011-02-22T17:13:32Z</dcterms:created>
  <dcterms:modified xsi:type="dcterms:W3CDTF">2011-02-26T17:29:00Z</dcterms:modified>
  <cp:category/>
</cp:coreProperties>
</file>